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7"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Consolas" panose="020B0609020204030204" pitchFamily="49" charset="0"/>
      <p:regular r:id="rId9"/>
      <p:bold r:id="rId10"/>
      <p:italic r:id="rId11"/>
      <p:boldItalic r:id="rId12"/>
    </p:embeddedFont>
    <p:embeddedFont>
      <p:font typeface="Google Sans" panose="020B0604020202020204" charset="0"/>
      <p:regular r:id="rId13"/>
      <p:bold r:id="rId14"/>
      <p:italic r:id="rId15"/>
      <p:boldItalic r:id="rId16"/>
    </p:embeddedFont>
    <p:embeddedFont>
      <p:font typeface="Google Sans SemiBold" panose="020B0604020202020204" charset="0"/>
      <p:regular r:id="rId17"/>
      <p:bold r:id="rId18"/>
      <p:italic r:id="rId19"/>
      <p:boldItalic r:id="rId20"/>
    </p:embeddedFont>
    <p:embeddedFont>
      <p:font typeface="Lato" panose="020F0502020204030203" pitchFamily="34" charset="0"/>
      <p:regular r:id="rId21"/>
      <p:bold r:id="rId22"/>
      <p:italic r:id="rId23"/>
      <p:boldItalic r:id="rId24"/>
    </p:embeddedFont>
    <p:embeddedFont>
      <p:font typeface="PT Sans Narrow" panose="020B0506020203020204" pitchFamily="34" charset="0"/>
      <p:regular r:id="rId25"/>
      <p:bold r:id="rId26"/>
    </p:embeddedFont>
    <p:embeddedFont>
      <p:font typeface="Roboto" panose="02000000000000000000" pitchFamily="2" charset="0"/>
      <p:regular r:id="rId27"/>
      <p:bold r:id="rId28"/>
      <p:italic r:id="rId29"/>
      <p:boldItalic r:id="rId30"/>
    </p:embeddedFont>
    <p:embeddedFont>
      <p:font typeface="Work Sans"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2357" y="-283"/>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21" Type="http://schemas.openxmlformats.org/officeDocument/2006/relationships/font" Target="fonts/font17.fntdata"/><Relationship Id="rId34" Type="http://schemas.openxmlformats.org/officeDocument/2006/relationships/font" Target="fonts/font30.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font" Target="fonts/font29.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font" Target="fonts/font28.fntdata"/><Relationship Id="rId37" Type="http://schemas.openxmlformats.org/officeDocument/2006/relationships/theme" Target="theme/theme1.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36"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font" Target="fonts/font27.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35" Type="http://schemas.openxmlformats.org/officeDocument/2006/relationships/presProps" Target="presProps.xml"/><Relationship Id="rId8" Type="http://schemas.openxmlformats.org/officeDocument/2006/relationships/font" Target="fonts/font4.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e3a6309cc6_3_3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e3a6309cc6_3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02" name="Google Shape;20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09" name="Google Shape;20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27" name="Google Shape;227;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17"/>
          <p:cNvSpPr txBox="1"/>
          <p:nvPr/>
        </p:nvSpPr>
        <p:spPr>
          <a:xfrm>
            <a:off x="188700" y="1533300"/>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421" name="Google Shape;421;p17"/>
          <p:cNvSpPr txBox="1"/>
          <p:nvPr/>
        </p:nvSpPr>
        <p:spPr>
          <a:xfrm>
            <a:off x="287625" y="1775995"/>
            <a:ext cx="73095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400" dirty="0">
                <a:solidFill>
                  <a:schemeClr val="dk1"/>
                </a:solidFill>
                <a:latin typeface="Google Sans"/>
                <a:ea typeface="Google Sans"/>
                <a:cs typeface="Google Sans"/>
                <a:sym typeface="Google Sans"/>
              </a:rPr>
              <a:t>The </a:t>
            </a:r>
            <a:r>
              <a:rPr lang="en-US" sz="1400" dirty="0" err="1">
                <a:solidFill>
                  <a:schemeClr val="dk1"/>
                </a:solidFill>
                <a:latin typeface="Google Sans"/>
                <a:ea typeface="Google Sans"/>
                <a:cs typeface="Google Sans"/>
                <a:sym typeface="Google Sans"/>
              </a:rPr>
              <a:t>TikTok</a:t>
            </a:r>
            <a:r>
              <a:rPr lang="en-US" sz="1400" dirty="0">
                <a:solidFill>
                  <a:schemeClr val="dk1"/>
                </a:solidFill>
                <a:latin typeface="Google Sans"/>
                <a:ea typeface="Google Sans"/>
                <a:cs typeface="Google Sans"/>
                <a:sym typeface="Google Sans"/>
              </a:rPr>
              <a:t> data team seeks to develop a machine learning model to assist in the classification of claims for user submissions. In this part of the project, the goal is to build a regression analysis to forecast user’s verified status </a:t>
            </a:r>
            <a:endParaRPr lang="en-US" sz="1400" dirty="0">
              <a:solidFill>
                <a:srgbClr val="3A5D9C"/>
              </a:solidFill>
              <a:latin typeface="Google Sans"/>
              <a:ea typeface="Google Sans"/>
              <a:cs typeface="Google Sans"/>
              <a:sym typeface="Google Sans"/>
            </a:endParaRPr>
          </a:p>
        </p:txBody>
      </p:sp>
      <p:pic>
        <p:nvPicPr>
          <p:cNvPr id="3" name="Picture Placeholder 2">
            <a:extLst>
              <a:ext uri="{FF2B5EF4-FFF2-40B4-BE49-F238E27FC236}">
                <a16:creationId xmlns:a16="http://schemas.microsoft.com/office/drawing/2014/main" id="{574CB07D-95D0-4058-B2A3-7B30361CF657}"/>
              </a:ext>
            </a:extLst>
          </p:cNvPr>
          <p:cNvPicPr>
            <a:picLocks noGrp="1" noChangeAspect="1"/>
          </p:cNvPicPr>
          <p:nvPr>
            <p:ph type="pic" idx="2"/>
          </p:nvPr>
        </p:nvPicPr>
        <p:blipFill rotWithShape="1">
          <a:blip r:embed="rId3"/>
          <a:srcRect l="1258" r="1258"/>
          <a:stretch/>
        </p:blipFill>
        <p:spPr>
          <a:xfrm>
            <a:off x="5828659" y="3389400"/>
            <a:ext cx="1763642" cy="1450063"/>
          </a:xfrm>
          <a:prstGeom prst="rect">
            <a:avLst/>
          </a:prstGeom>
        </p:spPr>
      </p:pic>
      <p:sp>
        <p:nvSpPr>
          <p:cNvPr id="423" name="Google Shape;423;p17"/>
          <p:cNvSpPr txBox="1"/>
          <p:nvPr/>
        </p:nvSpPr>
        <p:spPr>
          <a:xfrm>
            <a:off x="4583375" y="5443398"/>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dirty="0">
                <a:latin typeface="Lato"/>
                <a:ea typeface="Lato"/>
                <a:cs typeface="Lato"/>
                <a:sym typeface="Lato"/>
              </a:rPr>
              <a:t>Image Alt-Text Here</a:t>
            </a:r>
            <a:endParaRPr sz="1100" i="1" dirty="0">
              <a:solidFill>
                <a:srgbClr val="000000"/>
              </a:solidFill>
              <a:latin typeface="Lato"/>
              <a:ea typeface="Lato"/>
              <a:cs typeface="Lato"/>
              <a:sym typeface="Lato"/>
            </a:endParaRPr>
          </a:p>
        </p:txBody>
      </p:sp>
      <p:grpSp>
        <p:nvGrpSpPr>
          <p:cNvPr id="424" name="Google Shape;424;p17"/>
          <p:cNvGrpSpPr/>
          <p:nvPr/>
        </p:nvGrpSpPr>
        <p:grpSpPr>
          <a:xfrm>
            <a:off x="188699" y="665125"/>
            <a:ext cx="6447628" cy="771300"/>
            <a:chOff x="188700" y="665125"/>
            <a:chExt cx="5190000" cy="771300"/>
          </a:xfrm>
        </p:grpSpPr>
        <p:sp>
          <p:nvSpPr>
            <p:cNvPr id="425" name="Google Shape;425;p17"/>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2000" b="1" dirty="0"/>
                <a:t>Logistic Regression Analysis for TikTok Project</a:t>
              </a:r>
              <a:endParaRPr sz="1900" dirty="0">
                <a:solidFill>
                  <a:srgbClr val="000000"/>
                </a:solidFill>
                <a:latin typeface="Google Sans SemiBold"/>
                <a:ea typeface="Google Sans SemiBold"/>
                <a:cs typeface="Google Sans SemiBold"/>
                <a:sym typeface="Google Sans SemiBold"/>
              </a:endParaRPr>
            </a:p>
          </p:txBody>
        </p:sp>
        <p:sp>
          <p:nvSpPr>
            <p:cNvPr id="426" name="Google Shape;426;p17"/>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a:spcAft>
                  <a:spcPts val="1200"/>
                </a:spcAft>
              </a:pPr>
              <a:r>
                <a:rPr lang="en-US" sz="1400" dirty="0">
                  <a:solidFill>
                    <a:srgbClr val="000000"/>
                  </a:solidFill>
                  <a:latin typeface="PT Sans Narrow"/>
                  <a:ea typeface="PT Sans Narrow"/>
                  <a:cs typeface="PT Sans Narrow"/>
                  <a:sym typeface="PT Sans Narrow"/>
                </a:rPr>
                <a:t>Executive </a:t>
              </a:r>
              <a:r>
                <a:rPr lang="en-US" sz="1400" dirty="0">
                  <a:latin typeface="PT Sans Narrow"/>
                  <a:ea typeface="PT Sans Narrow"/>
                  <a:cs typeface="PT Sans Narrow"/>
                  <a:sym typeface="PT Sans Narrow"/>
                </a:rPr>
                <a:t>s</a:t>
              </a:r>
              <a:r>
                <a:rPr lang="en-US" sz="1400" dirty="0">
                  <a:solidFill>
                    <a:srgbClr val="000000"/>
                  </a:solidFill>
                  <a:latin typeface="PT Sans Narrow"/>
                  <a:ea typeface="PT Sans Narrow"/>
                  <a:cs typeface="PT Sans Narrow"/>
                  <a:sym typeface="PT Sans Narrow"/>
                </a:rPr>
                <a:t>ummary </a:t>
              </a:r>
              <a:r>
                <a:rPr lang="en-US" sz="1400" dirty="0">
                  <a:latin typeface="PT Sans Narrow"/>
                  <a:ea typeface="PT Sans Narrow"/>
                  <a:cs typeface="PT Sans Narrow"/>
                  <a:sym typeface="PT Sans Narrow"/>
                </a:rPr>
                <a:t>r</a:t>
              </a:r>
              <a:r>
                <a:rPr lang="en-US" sz="1400" dirty="0">
                  <a:solidFill>
                    <a:srgbClr val="000000"/>
                  </a:solidFill>
                  <a:latin typeface="PT Sans Narrow"/>
                  <a:ea typeface="PT Sans Narrow"/>
                  <a:cs typeface="PT Sans Narrow"/>
                  <a:sym typeface="PT Sans Narrow"/>
                </a:rPr>
                <a:t>eport</a:t>
              </a:r>
              <a:endParaRPr lang="en-US" sz="1400" dirty="0">
                <a:latin typeface="PT Sans Narrow"/>
                <a:ea typeface="PT Sans Narrow"/>
                <a:cs typeface="PT Sans Narrow"/>
                <a:sym typeface="PT Sans Narrow"/>
              </a:endParaRPr>
            </a:p>
            <a:p>
              <a:pPr marL="0" lvl="0" indent="0" algn="l" rtl="0">
                <a:spcBef>
                  <a:spcPts val="0"/>
                </a:spcBef>
                <a:spcAft>
                  <a:spcPts val="1200"/>
                </a:spcAft>
                <a:buNone/>
              </a:pPr>
              <a:endParaRPr dirty="0">
                <a:solidFill>
                  <a:srgbClr val="000000"/>
                </a:solidFill>
                <a:latin typeface="Roboto"/>
                <a:ea typeface="Roboto"/>
                <a:cs typeface="Roboto"/>
                <a:sym typeface="Roboto"/>
              </a:endParaRPr>
            </a:p>
          </p:txBody>
        </p:sp>
      </p:grpSp>
      <p:pic>
        <p:nvPicPr>
          <p:cNvPr id="5" name="Picture 4">
            <a:extLst>
              <a:ext uri="{FF2B5EF4-FFF2-40B4-BE49-F238E27FC236}">
                <a16:creationId xmlns:a16="http://schemas.microsoft.com/office/drawing/2014/main" id="{6F3913AE-634E-498E-94E2-586424F97997}"/>
              </a:ext>
            </a:extLst>
          </p:cNvPr>
          <p:cNvPicPr>
            <a:picLocks noChangeAspect="1"/>
          </p:cNvPicPr>
          <p:nvPr/>
        </p:nvPicPr>
        <p:blipFill>
          <a:blip r:embed="rId4"/>
          <a:stretch>
            <a:fillRect/>
          </a:stretch>
        </p:blipFill>
        <p:spPr>
          <a:xfrm>
            <a:off x="271034" y="8894552"/>
            <a:ext cx="2861876" cy="1086101"/>
          </a:xfrm>
          <a:prstGeom prst="rect">
            <a:avLst/>
          </a:prstGeom>
        </p:spPr>
      </p:pic>
      <p:sp>
        <p:nvSpPr>
          <p:cNvPr id="16" name="TextBox 15">
            <a:extLst>
              <a:ext uri="{FF2B5EF4-FFF2-40B4-BE49-F238E27FC236}">
                <a16:creationId xmlns:a16="http://schemas.microsoft.com/office/drawing/2014/main" id="{389FFBAE-062F-498E-9244-53FAD1384371}"/>
              </a:ext>
            </a:extLst>
          </p:cNvPr>
          <p:cNvSpPr txBox="1"/>
          <p:nvPr/>
        </p:nvSpPr>
        <p:spPr>
          <a:xfrm>
            <a:off x="176888" y="3966711"/>
            <a:ext cx="3183822" cy="4778231"/>
          </a:xfrm>
          <a:prstGeom prst="rect">
            <a:avLst/>
          </a:prstGeom>
          <a:noFill/>
        </p:spPr>
        <p:txBody>
          <a:bodyPr wrap="square">
            <a:spAutoFit/>
          </a:bodyPr>
          <a:lstStyle/>
          <a:p>
            <a:r>
              <a:rPr lang="en-US" sz="1050" b="0" dirty="0">
                <a:solidFill>
                  <a:srgbClr val="0451A5"/>
                </a:solidFill>
                <a:effectLst/>
                <a:latin typeface="Consolas" panose="020B0609020204030204" pitchFamily="49" charset="0"/>
              </a:rPr>
              <a:t>-</a:t>
            </a:r>
            <a:r>
              <a:rPr lang="en-US" sz="1050" b="0" dirty="0">
                <a:solidFill>
                  <a:srgbClr val="000000"/>
                </a:solidFill>
                <a:effectLst/>
                <a:latin typeface="Consolas" panose="020B0609020204030204" pitchFamily="49" charset="0"/>
              </a:rPr>
              <a:t> The dataset has few strongly correlated variables. We dropped </a:t>
            </a:r>
            <a:r>
              <a:rPr lang="en-US" sz="1050" b="0" dirty="0">
                <a:solidFill>
                  <a:srgbClr val="800000"/>
                </a:solidFill>
                <a:effectLst/>
                <a:latin typeface="Consolas" panose="020B0609020204030204" pitchFamily="49" charset="0"/>
              </a:rPr>
              <a:t>`</a:t>
            </a:r>
            <a:r>
              <a:rPr lang="en-US" sz="1050" b="0" dirty="0" err="1">
                <a:solidFill>
                  <a:srgbClr val="800000"/>
                </a:solidFill>
                <a:effectLst/>
                <a:latin typeface="Consolas" panose="020B0609020204030204" pitchFamily="49" charset="0"/>
              </a:rPr>
              <a:t>video_like_count</a:t>
            </a:r>
            <a:r>
              <a:rPr lang="en-US" sz="1050" b="0" dirty="0">
                <a:solidFill>
                  <a:srgbClr val="800000"/>
                </a:solidFill>
                <a:effectLst/>
                <a:latin typeface="Consolas" panose="020B0609020204030204" pitchFamily="49" charset="0"/>
              </a:rPr>
              <a:t>`</a:t>
            </a:r>
            <a:r>
              <a:rPr lang="en-US" sz="1050" b="0" dirty="0">
                <a:solidFill>
                  <a:srgbClr val="000000"/>
                </a:solidFill>
                <a:effectLst/>
                <a:latin typeface="Consolas" panose="020B0609020204030204" pitchFamily="49" charset="0"/>
              </a:rPr>
              <a:t> from the model building.</a:t>
            </a:r>
          </a:p>
          <a:p>
            <a:r>
              <a:rPr lang="en-US" sz="1050" b="0" dirty="0">
                <a:solidFill>
                  <a:srgbClr val="0451A5"/>
                </a:solidFill>
                <a:effectLst/>
                <a:latin typeface="Consolas" panose="020B0609020204030204" pitchFamily="49" charset="0"/>
              </a:rPr>
              <a:t>-</a:t>
            </a:r>
            <a:r>
              <a:rPr lang="en-US" sz="1050" b="0" dirty="0">
                <a:solidFill>
                  <a:srgbClr val="000000"/>
                </a:solidFill>
                <a:effectLst/>
                <a:latin typeface="Consolas" panose="020B0609020204030204" pitchFamily="49" charset="0"/>
              </a:rPr>
              <a:t> Based on logistic regression model, each additional second of video is associated with 0.0028 increase in the log-odds of the user having a verified status.</a:t>
            </a:r>
          </a:p>
          <a:p>
            <a:pPr marL="171450" indent="-171450">
              <a:buFontTx/>
              <a:buChar char="-"/>
            </a:pPr>
            <a:r>
              <a:rPr lang="en-US" sz="1050" b="0" dirty="0">
                <a:solidFill>
                  <a:srgbClr val="000000"/>
                </a:solidFill>
                <a:effectLst/>
                <a:latin typeface="Consolas" panose="020B0609020204030204" pitchFamily="49" charset="0"/>
              </a:rPr>
              <a:t>The logistic regression model had an acceptable predictive power: a precision of 61% is less than ideal, but a recall of 86% is very good. Overall accuracy is towards the lower end of what would typically be considered acceptable. </a:t>
            </a:r>
          </a:p>
          <a:p>
            <a:pPr marL="171450" indent="-171450">
              <a:buFontTx/>
              <a:buChar char="-"/>
            </a:pPr>
            <a:endParaRPr lang="en-US" sz="1050" dirty="0">
              <a:latin typeface="Consolas" panose="020B0609020204030204" pitchFamily="49" charset="0"/>
            </a:endParaRPr>
          </a:p>
          <a:p>
            <a:r>
              <a:rPr lang="en-US" sz="1050" b="0" dirty="0">
                <a:solidFill>
                  <a:srgbClr val="000000"/>
                </a:solidFill>
                <a:effectLst/>
                <a:latin typeface="Consolas" panose="020B0609020204030204" pitchFamily="49" charset="0"/>
              </a:rPr>
              <a:t>We developed a logistic regression model for verified status based on video features. The model had decent predictive power. Other video features have small estimated coefficients in the model, so their association with verified status seems to be small.</a:t>
            </a:r>
          </a:p>
          <a:p>
            <a:endParaRPr lang="en-US" sz="1050" dirty="0">
              <a:latin typeface="Consolas" panose="020B0609020204030204" pitchFamily="49" charset="0"/>
            </a:endParaRPr>
          </a:p>
          <a:p>
            <a:r>
              <a:rPr lang="en-US" sz="1050" b="0" dirty="0">
                <a:solidFill>
                  <a:srgbClr val="000000"/>
                </a:solidFill>
                <a:effectLst/>
                <a:latin typeface="Consolas" panose="020B0609020204030204" pitchFamily="49" charset="0"/>
              </a:rPr>
              <a:t>Claim status and author ban status are biggest predictors of verified status. However, given  ultimate goal is to predict claim status, this would become a circular model  </a:t>
            </a:r>
          </a:p>
        </p:txBody>
      </p:sp>
      <p:sp>
        <p:nvSpPr>
          <p:cNvPr id="18" name="Google Shape;161;p8">
            <a:extLst>
              <a:ext uri="{FF2B5EF4-FFF2-40B4-BE49-F238E27FC236}">
                <a16:creationId xmlns:a16="http://schemas.microsoft.com/office/drawing/2014/main" id="{0E206C11-2AE6-4D6A-B23C-DF5EA60CB033}"/>
              </a:ext>
            </a:extLst>
          </p:cNvPr>
          <p:cNvSpPr txBox="1"/>
          <p:nvPr/>
        </p:nvSpPr>
        <p:spPr>
          <a:xfrm>
            <a:off x="3411510" y="7797900"/>
            <a:ext cx="4016089" cy="126228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350"/>
              </a:spcAft>
              <a:buNone/>
            </a:pPr>
            <a:r>
              <a:rPr lang="en-US" sz="1200" dirty="0">
                <a:solidFill>
                  <a:schemeClr val="accent2"/>
                </a:solidFill>
                <a:latin typeface="Google Sans"/>
                <a:ea typeface="Google Sans"/>
                <a:cs typeface="Google Sans"/>
              </a:rPr>
              <a:t>The next step will be to build a regression model on claim status. A regression model is the natural next step because the end goal is to make predictions on claim status. </a:t>
            </a:r>
            <a:endParaRPr sz="1200" dirty="0">
              <a:solidFill>
                <a:schemeClr val="accent2"/>
              </a:solidFill>
              <a:latin typeface="Google Sans"/>
              <a:ea typeface="Google Sans"/>
              <a:cs typeface="Google Sans"/>
              <a:sym typeface="Google Sans"/>
            </a:endParaRPr>
          </a:p>
        </p:txBody>
      </p:sp>
      <p:pic>
        <p:nvPicPr>
          <p:cNvPr id="4" name="Picture 3">
            <a:extLst>
              <a:ext uri="{FF2B5EF4-FFF2-40B4-BE49-F238E27FC236}">
                <a16:creationId xmlns:a16="http://schemas.microsoft.com/office/drawing/2014/main" id="{3B9EEB67-90C4-490F-87E5-825EB2CABA66}"/>
              </a:ext>
            </a:extLst>
          </p:cNvPr>
          <p:cNvPicPr>
            <a:picLocks noChangeAspect="1"/>
          </p:cNvPicPr>
          <p:nvPr/>
        </p:nvPicPr>
        <p:blipFill>
          <a:blip r:embed="rId5"/>
          <a:stretch>
            <a:fillRect/>
          </a:stretch>
        </p:blipFill>
        <p:spPr>
          <a:xfrm>
            <a:off x="3412583" y="4806724"/>
            <a:ext cx="3015933" cy="2360295"/>
          </a:xfrm>
          <a:prstGeom prst="rect">
            <a:avLst/>
          </a:prstGeom>
        </p:spPr>
      </p:pic>
      <p:sp>
        <p:nvSpPr>
          <p:cNvPr id="14" name="Google Shape;366;p15">
            <a:extLst>
              <a:ext uri="{FF2B5EF4-FFF2-40B4-BE49-F238E27FC236}">
                <a16:creationId xmlns:a16="http://schemas.microsoft.com/office/drawing/2014/main" id="{FBA73D7E-26A7-4B3B-A0B8-780AE3D560BD}"/>
              </a:ext>
            </a:extLst>
          </p:cNvPr>
          <p:cNvSpPr txBox="1"/>
          <p:nvPr/>
        </p:nvSpPr>
        <p:spPr>
          <a:xfrm>
            <a:off x="3644800" y="3622750"/>
            <a:ext cx="2183859" cy="1089499"/>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0"/>
              </a:spcAft>
              <a:buNone/>
            </a:pPr>
            <a:r>
              <a:rPr lang="en" sz="800" i="1" dirty="0">
                <a:solidFill>
                  <a:schemeClr val="dk1"/>
                </a:solidFill>
                <a:latin typeface="Google Sans"/>
                <a:ea typeface="Google Sans"/>
                <a:cs typeface="Google Sans"/>
                <a:sym typeface="Google Sans"/>
              </a:rPr>
              <a:t>Upper-left: the number of videos posted by unverified accounts. Upper-right: the number of videos posted by unverified accounts. Lower-left: the number of videos posted by verified accounts. Lower-right: the number of videos posted by verified accounts.</a:t>
            </a:r>
            <a:endParaRPr sz="800" i="1" dirty="0">
              <a:solidFill>
                <a:schemeClr val="dk1"/>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303</Words>
  <Application>Microsoft Office PowerPoint</Application>
  <PresentationFormat>Custom</PresentationFormat>
  <Paragraphs>14</Paragraphs>
  <Slides>1</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vt:i4>
      </vt:variant>
    </vt:vector>
  </HeadingPairs>
  <TitlesOfParts>
    <vt:vector size="12" baseType="lpstr">
      <vt:lpstr>Calibri</vt:lpstr>
      <vt:lpstr>Google Sans SemiBold</vt:lpstr>
      <vt:lpstr>Google Sans</vt:lpstr>
      <vt:lpstr>Arial</vt:lpstr>
      <vt:lpstr>Roboto</vt:lpstr>
      <vt:lpstr>PT Sans Narrow</vt:lpstr>
      <vt:lpstr>Consolas</vt:lpstr>
      <vt:lpstr>Lato</vt:lpstr>
      <vt:lpstr>Work Sans</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Pablo Bustamante</dc:creator>
  <cp:lastModifiedBy>Pablo Bustamante</cp:lastModifiedBy>
  <cp:revision>8</cp:revision>
  <dcterms:modified xsi:type="dcterms:W3CDTF">2024-03-30T23:38:25Z</dcterms:modified>
</cp:coreProperties>
</file>